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632"/>
    <a:srgbClr val="006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2404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B2E6B-5B2F-4845-B32A-24F55AE4973F}" type="datetimeFigureOut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E82118-4D02-47B3-9F03-6E834C0B7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647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82118-4D02-47B3-9F03-6E834C0B761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806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97FDE9-C8F3-69C0-9E75-A427266F60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9ED09A-7A0F-C82C-312D-BEC21FE21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4172E0-85C4-E1E6-F087-46876046F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C9D4F-6483-42FE-B279-55022094D492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80378-7C11-BC84-98E0-2D82DA16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5A3C73-81AF-15D5-B9A8-32D0AB8C1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F9D09DE-4D9C-4A68-9CAF-30553B21214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20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AD667-240F-9936-C4A9-C30E13D1E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B44719-F050-1869-168D-12B1B97B0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9C333-9C9F-DB3F-3EEC-86E0141D1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1E912-8B34-4377-ACB1-C939E46F39AC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A253E6-0D97-8563-715C-4DE074A9D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EBCD3F-2B7B-5BAA-FEFC-9EE595C0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23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53DFB3C-93E7-A432-2A2D-CC2348B2E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3386E8-7B96-D77A-6C30-E2CC5D217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5647F-7977-6CB9-7DE1-2A9C96E36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9C740-BB4E-4311-A7AD-3491969CDD02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13FB0-E116-06D6-BC48-F70FAEB78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DC2A07-64B0-88C6-151A-79B23F265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92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1503E-6451-C615-8F6B-FA6981F8C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BB3A2D-93EC-C70E-8A45-52C772273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AA1C07-4202-8DD4-C324-3BC01BC43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58431-A811-42DF-8CB8-CC2119A42B19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53A87-939A-91B7-CF11-942D624A8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4597C8-2152-0F41-7D88-73F4E2DE7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207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DAD54-A98C-1ECD-4DC7-A88A77DB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008045-2BDB-9736-1818-6D4C1B459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875F8-F217-0893-4A12-37A28E427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AB3A2-022B-4EE2-A7A8-43D5E72CBB9D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7A7787-E44A-5E67-D0A5-0220E3E48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9FDA55-7F79-C8CC-7A03-848A8231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577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C51E4-D75E-CF4A-BC83-8FC2619F4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CA3AF5-3B1A-AAAA-2B96-8F6DE91C64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1D691C-2F0C-0172-F11A-5DEE323E0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6BF504-9FE7-0A4C-1D02-15ECE44C4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BED0C-34D4-47EF-94DB-8E839D805B50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A728CF-D859-8E96-3473-80C066CC5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6CCC1D-C92A-DAB6-38CC-32E0FFA00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29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676123-0AF9-DA6E-00EE-A78D23250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9E4A86-97D1-1F98-311A-D6F40F942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D3563B-5838-87E4-C134-2875AE648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D9885F-7C3D-1C00-8123-6A1483003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453E64F-A9B4-8FBC-1387-172F7C9007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9C915E9-F070-F0C4-1FAB-D9872BE61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C5A62-1A46-4161-8126-D3E3B529A1B3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6C82FC-7BE0-38CF-4AC7-BFFD00C00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9B492D-5097-FA4C-2315-14B7D7B41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01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9390C0-0CB7-6577-65C3-B01BF82EA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0FD972-BB09-CEEA-0634-70ED4A9AB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E971-BAE6-4CAE-AE36-4E990FCAD6D5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62CA6F-784E-E162-95C8-72BBC034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1EE757-6B96-E5F6-CF0A-062AE38C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527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7E6C95-0695-6746-89C4-5DEDEB32D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946E1-50F5-442D-90C3-F71EACCA9992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D152A0-BCB8-2B71-83A5-593D46803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5C8BBF-3423-6F86-BF89-1EA445547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28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4669B-12B5-992F-8081-07AC10540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9586DF-72FF-8287-7CC0-7E6319E6D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2D55DA-D7A8-19A1-C29B-874A3268C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03F851-4BDF-85AF-01B2-8AA5C0856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0D3A3-1C29-4699-AB94-6DB5515A0B18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DC3B03-8E59-A3BC-2B2E-8E6FF59A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D342ED-A85C-350F-D0E0-3FB68C78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935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38507-2810-0216-D5EA-372893434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28998A-6562-E130-82BD-3B308584AA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C68EDB-8F63-9477-7EE0-F9B85762E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CA574-8903-D3DC-E64E-EEC849F1F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A24F-3FC6-4722-A11A-5331C6988B69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0F4819-13AA-6D08-EFAB-B5C727BCF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DF8E90-C524-8785-AF2D-0364A391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802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206A40-88BD-1EA5-2C72-163134E31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EE6477-C785-6C96-F0FD-1A2E5DEA7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CB9667-E277-0A1B-6545-C2C699D5E1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6D234A-5C05-4C1E-B8AC-34863D2627E1}" type="datetime1">
              <a:rPr lang="ko-KR" altLang="en-US" smtClean="0"/>
              <a:t>2026-01-20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F69BCB-0107-7745-FAB0-3B3DBFCDF1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53258-85D4-E436-9749-04B22D320F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D09DE-4D9C-4A68-9CAF-30553B212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833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DFEED-788D-F230-7A9F-CA23999A0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8064" y="2254729"/>
            <a:ext cx="6827871" cy="2662182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rgbClr val="202632"/>
                </a:solidFill>
                <a:latin typeface="+mj-ea"/>
              </a:rPr>
              <a:t>3</a:t>
            </a:r>
            <a:r>
              <a:rPr lang="en-US" altLang="ko-KR" baseline="30000" dirty="0">
                <a:solidFill>
                  <a:srgbClr val="202632"/>
                </a:solidFill>
                <a:latin typeface="+mj-ea"/>
              </a:rPr>
              <a:t>rd</a:t>
            </a:r>
            <a:r>
              <a:rPr lang="en-US" altLang="ko-KR" dirty="0">
                <a:solidFill>
                  <a:srgbClr val="202632"/>
                </a:solidFill>
                <a:latin typeface="+mj-ea"/>
              </a:rPr>
              <a:t> SMARTHON</a:t>
            </a:r>
            <a:br>
              <a:rPr lang="en-US" altLang="ko-KR" dirty="0">
                <a:solidFill>
                  <a:srgbClr val="202632"/>
                </a:solidFill>
                <a:latin typeface="+mj-ea"/>
              </a:rPr>
            </a:br>
            <a:r>
              <a:rPr lang="ko-KR" altLang="en-US" dirty="0">
                <a:solidFill>
                  <a:srgbClr val="202632"/>
                </a:solidFill>
                <a:latin typeface="+mj-ea"/>
              </a:rPr>
              <a:t>사전개발발표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02E513-55DC-F597-5C9A-39EC6B392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2950" y="5257800"/>
            <a:ext cx="4241832" cy="1303337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 err="1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이헌성</a:t>
            </a:r>
            <a:r>
              <a:rPr lang="ko-KR" altLang="en-US" dirty="0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 박지호</a:t>
            </a:r>
            <a:r>
              <a:rPr lang="en-US" altLang="ko-KR" dirty="0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 </a:t>
            </a:r>
            <a:r>
              <a:rPr lang="ko-KR" altLang="en-US" dirty="0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조윤정 허지윤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EAA2DFA6-AFF3-0D48-D40B-23DC589F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6EAEE4-FD71-5BF8-C709-4D884B7D9824}"/>
              </a:ext>
            </a:extLst>
          </p:cNvPr>
          <p:cNvSpPr txBox="1"/>
          <p:nvPr/>
        </p:nvSpPr>
        <p:spPr>
          <a:xfrm>
            <a:off x="6826282" y="4768439"/>
            <a:ext cx="32385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800" b="1" i="1" dirty="0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Team. </a:t>
            </a:r>
            <a:r>
              <a:rPr lang="en-US" altLang="ko-KR" sz="2800" b="1" i="1" dirty="0" err="1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iMery</a:t>
            </a:r>
            <a:endParaRPr lang="en-US" altLang="ko-KR" sz="2800" i="1" dirty="0">
              <a:solidFill>
                <a:srgbClr val="202632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3A5DCFC-A802-5E67-7E64-8895DB81A79A}"/>
              </a:ext>
            </a:extLst>
          </p:cNvPr>
          <p:cNvCxnSpPr>
            <a:cxnSpLocks/>
          </p:cNvCxnSpPr>
          <p:nvPr/>
        </p:nvCxnSpPr>
        <p:spPr>
          <a:xfrm flipH="1">
            <a:off x="10668001" y="2860243"/>
            <a:ext cx="1523999" cy="2397557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C4AE455-D19F-F42A-ECE1-BA47455A80AD}"/>
              </a:ext>
            </a:extLst>
          </p:cNvPr>
          <p:cNvCxnSpPr>
            <a:cxnSpLocks/>
          </p:cNvCxnSpPr>
          <p:nvPr/>
        </p:nvCxnSpPr>
        <p:spPr>
          <a:xfrm>
            <a:off x="11136519" y="-3092"/>
            <a:ext cx="881008" cy="4297114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정보기기, 전자 기기, 휴대 전화, 휴대용 통신 장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C48270E-3F91-7A8A-5882-1A0BA1C66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962" y="379962"/>
            <a:ext cx="1891022" cy="3601947"/>
          </a:xfrm>
          <a:prstGeom prst="rect">
            <a:avLst/>
          </a:prstGeom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E6B5CADD-1BE1-1B0A-A959-CAD5E3BF8722}"/>
              </a:ext>
            </a:extLst>
          </p:cNvPr>
          <p:cNvSpPr txBox="1">
            <a:spLocks/>
          </p:cNvSpPr>
          <p:nvPr/>
        </p:nvSpPr>
        <p:spPr>
          <a:xfrm>
            <a:off x="816235" y="1448409"/>
            <a:ext cx="1842727" cy="244343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25000"/>
              </a:lnSpc>
            </a:pPr>
            <a:r>
              <a:rPr lang="ko-KR" altLang="en-US" dirty="0">
                <a:solidFill>
                  <a:srgbClr val="202632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눈과 귀로 즐기는 미술 작품</a:t>
            </a:r>
          </a:p>
        </p:txBody>
      </p:sp>
    </p:spTree>
    <p:extLst>
      <p:ext uri="{BB962C8B-B14F-4D97-AF65-F5344CB8AC3E}">
        <p14:creationId xmlns:p14="http://schemas.microsoft.com/office/powerpoint/2010/main" val="135943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2025F-830B-BD51-F065-257DCAA22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BAC8496C-EFF9-DC7E-9445-391935678A7C}"/>
              </a:ext>
            </a:extLst>
          </p:cNvPr>
          <p:cNvSpPr/>
          <p:nvPr/>
        </p:nvSpPr>
        <p:spPr>
          <a:xfrm>
            <a:off x="3582829" y="1621563"/>
            <a:ext cx="2748786" cy="987930"/>
          </a:xfrm>
          <a:prstGeom prst="wedgeRoundRectCallout">
            <a:avLst>
              <a:gd name="adj1" fmla="val -61953"/>
              <a:gd name="adj2" fmla="val -22344"/>
              <a:gd name="adj3" fmla="val 16667"/>
            </a:avLst>
          </a:prstGeom>
          <a:solidFill>
            <a:srgbClr val="006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i="1" dirty="0"/>
              <a:t>“</a:t>
            </a:r>
            <a:r>
              <a:rPr lang="ko-KR" altLang="en-US" b="1" i="1" dirty="0"/>
              <a:t>모처럼 전시회에 왔는데 하나도 모르겠어</a:t>
            </a:r>
            <a:r>
              <a:rPr lang="en-US" altLang="ko-KR" b="1" i="1" dirty="0"/>
              <a:t>”</a:t>
            </a:r>
            <a:endParaRPr lang="ko-KR" altLang="en-US" b="1" i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FC7AF7A-1942-7997-8286-AE165FC00ABA}"/>
              </a:ext>
            </a:extLst>
          </p:cNvPr>
          <p:cNvCxnSpPr>
            <a:cxnSpLocks/>
          </p:cNvCxnSpPr>
          <p:nvPr/>
        </p:nvCxnSpPr>
        <p:spPr>
          <a:xfrm flipH="1">
            <a:off x="10668001" y="2860243"/>
            <a:ext cx="1523999" cy="2397557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93AFFE1-3C07-E5D1-0126-3773EA425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64376" y="136525"/>
            <a:ext cx="3355240" cy="1029063"/>
          </a:xfrm>
        </p:spPr>
        <p:txBody>
          <a:bodyPr/>
          <a:lstStyle/>
          <a:p>
            <a:pPr algn="l"/>
            <a:r>
              <a:rPr lang="ko-KR" altLang="en-US" dirty="0"/>
              <a:t>개발배경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7B929EA-BEA3-C0DC-3976-B8E1A7E47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FEA3AE4D-A53B-6ACB-D517-B0DE5260A2C7}"/>
              </a:ext>
            </a:extLst>
          </p:cNvPr>
          <p:cNvCxnSpPr>
            <a:cxnSpLocks/>
          </p:cNvCxnSpPr>
          <p:nvPr/>
        </p:nvCxnSpPr>
        <p:spPr>
          <a:xfrm>
            <a:off x="11136519" y="-3092"/>
            <a:ext cx="881008" cy="4297114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17B12CD-8E83-9A26-60A4-FE8E09B04F83}"/>
              </a:ext>
            </a:extLst>
          </p:cNvPr>
          <p:cNvSpPr txBox="1"/>
          <p:nvPr/>
        </p:nvSpPr>
        <p:spPr>
          <a:xfrm>
            <a:off x="3160521" y="5476362"/>
            <a:ext cx="570385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iMery</a:t>
            </a:r>
            <a:r>
              <a:rPr lang="en-US" altLang="ko-KR" sz="2800" b="1" dirty="0">
                <a:latin typeface="Cambria" panose="02040503050406030204" pitchFamily="18" charset="0"/>
                <a:ea typeface="Cambria" panose="02040503050406030204" pitchFamily="18" charset="0"/>
              </a:rPr>
              <a:t>(image + Memory) </a:t>
            </a:r>
          </a:p>
          <a:p>
            <a:pPr algn="r"/>
            <a:r>
              <a:rPr lang="en-US" altLang="ko-KR" sz="2800" b="1" dirty="0">
                <a:solidFill>
                  <a:srgbClr val="0064FF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: </a:t>
            </a:r>
            <a:r>
              <a:rPr lang="ko-KR" altLang="en-US" sz="2800" b="1" dirty="0">
                <a:solidFill>
                  <a:srgbClr val="0064FF"/>
                </a:solidFill>
                <a:latin typeface="을유1945" panose="02000500000000000000" pitchFamily="50" charset="-127"/>
                <a:ea typeface="을유1945" panose="02000500000000000000" pitchFamily="50" charset="-127"/>
              </a:rPr>
              <a:t>눈과 귀로 즐기는 미술 작품</a:t>
            </a:r>
            <a:endParaRPr lang="en-US" altLang="ko-KR" sz="2800" b="1" dirty="0">
              <a:solidFill>
                <a:srgbClr val="0064FF"/>
              </a:solidFill>
              <a:latin typeface="을유1945" panose="02000500000000000000" pitchFamily="50" charset="-127"/>
              <a:ea typeface="을유1945" panose="02000500000000000000" pitchFamily="50" charset="-127"/>
            </a:endParaRPr>
          </a:p>
        </p:txBody>
      </p:sp>
      <p:pic>
        <p:nvPicPr>
          <p:cNvPr id="7" name="그림 6" descr="원, 스크린샷, 블랙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32936A0-24FF-BDFA-3577-E714AF622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803" y="4407814"/>
            <a:ext cx="2183087" cy="2183087"/>
          </a:xfrm>
          <a:prstGeom prst="rect">
            <a:avLst/>
          </a:prstGeom>
        </p:spPr>
      </p:pic>
      <p:pic>
        <p:nvPicPr>
          <p:cNvPr id="4098" name="Picture 2" descr="170612 미이라 비추후기 上 (짤방주의 긴글주의 분노주의 스포많음 주관주의)">
            <a:extLst>
              <a:ext uri="{FF2B5EF4-FFF2-40B4-BE49-F238E27FC236}">
                <a16:creationId xmlns:a16="http://schemas.microsoft.com/office/drawing/2014/main" id="{F5A9A9F4-0B61-522E-9736-2B29CB9D9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84" y="1453419"/>
            <a:ext cx="2108427" cy="287785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7632E1FB-861F-CA04-5DE9-FCF00C8101B9}"/>
              </a:ext>
            </a:extLst>
          </p:cNvPr>
          <p:cNvSpPr/>
          <p:nvPr/>
        </p:nvSpPr>
        <p:spPr>
          <a:xfrm>
            <a:off x="3582829" y="3083020"/>
            <a:ext cx="2748786" cy="987930"/>
          </a:xfrm>
          <a:prstGeom prst="wedgeRoundRectCallout">
            <a:avLst>
              <a:gd name="adj1" fmla="val 61176"/>
              <a:gd name="adj2" fmla="val 22006"/>
              <a:gd name="adj3" fmla="val 16667"/>
            </a:avLst>
          </a:prstGeom>
          <a:solidFill>
            <a:srgbClr val="006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i="1" dirty="0"/>
              <a:t>“</a:t>
            </a:r>
            <a:r>
              <a:rPr lang="ko-KR" altLang="en-US" b="1" i="1" dirty="0"/>
              <a:t>전시회에서 본 기억을 남기고 싶어</a:t>
            </a:r>
            <a:r>
              <a:rPr lang="en-US" altLang="ko-KR" b="1" i="1" dirty="0"/>
              <a:t>”</a:t>
            </a:r>
            <a:endParaRPr lang="ko-KR" altLang="en-US" b="1" i="1" dirty="0"/>
          </a:p>
        </p:txBody>
      </p:sp>
      <p:pic>
        <p:nvPicPr>
          <p:cNvPr id="4100" name="Picture 4" descr="08abca11d1f534906d9ef7b706f30873423063f262f259b06ad362ef9fbe">
            <a:extLst>
              <a:ext uri="{FF2B5EF4-FFF2-40B4-BE49-F238E27FC236}">
                <a16:creationId xmlns:a16="http://schemas.microsoft.com/office/drawing/2014/main" id="{CAF161BB-3F4A-CB71-AB3B-27C360BCB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292" y="1629595"/>
            <a:ext cx="4146227" cy="25255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255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6" grpId="0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483FA-BFAC-8855-5F0B-FB36E9926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B70EAEC-F13D-8355-D676-AF646B93F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" t="10402" r="50605" b="8620"/>
          <a:stretch>
            <a:fillRect/>
          </a:stretch>
        </p:blipFill>
        <p:spPr bwMode="auto">
          <a:xfrm>
            <a:off x="429427" y="1709311"/>
            <a:ext cx="4377524" cy="2112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A75A59-3C59-B77D-F4E7-8BB2E34BC5AF}"/>
              </a:ext>
            </a:extLst>
          </p:cNvPr>
          <p:cNvCxnSpPr>
            <a:cxnSpLocks/>
          </p:cNvCxnSpPr>
          <p:nvPr/>
        </p:nvCxnSpPr>
        <p:spPr>
          <a:xfrm flipH="1">
            <a:off x="10668001" y="2860243"/>
            <a:ext cx="1523999" cy="2397557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2BD50A2B-5E68-79BF-A7F6-4E3C2AB7F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4760" y="704873"/>
            <a:ext cx="3355240" cy="1029063"/>
          </a:xfrm>
        </p:spPr>
        <p:txBody>
          <a:bodyPr/>
          <a:lstStyle/>
          <a:p>
            <a:pPr algn="l"/>
            <a:r>
              <a:rPr lang="ko-KR" altLang="en-US" dirty="0"/>
              <a:t>사전 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F94022-4E53-83C5-F89B-B8E22101F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9511" y="2051050"/>
            <a:ext cx="4628831" cy="4495800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en-US" altLang="ko-KR" sz="1800" b="1" dirty="0" err="1">
                <a:solidFill>
                  <a:srgbClr val="0064FF"/>
                </a:solidFill>
              </a:rPr>
              <a:t>SigLIP</a:t>
            </a:r>
            <a:r>
              <a:rPr lang="en-US" altLang="ko-KR" sz="1800" b="1" dirty="0">
                <a:solidFill>
                  <a:srgbClr val="0064FF"/>
                </a:solidFill>
              </a:rPr>
              <a:t> Based Model</a:t>
            </a: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구글 </a:t>
            </a:r>
            <a:r>
              <a:rPr lang="ko-KR" altLang="en-US" sz="1800" dirty="0" err="1">
                <a:solidFill>
                  <a:srgbClr val="202632"/>
                </a:solidFill>
              </a:rPr>
              <a:t>딥마인드에서</a:t>
            </a:r>
            <a:r>
              <a:rPr lang="ko-KR" altLang="en-US" sz="1800" dirty="0">
                <a:solidFill>
                  <a:srgbClr val="202632"/>
                </a:solidFill>
              </a:rPr>
              <a:t> 발표한 </a:t>
            </a:r>
            <a:br>
              <a:rPr lang="en-US" altLang="ko-KR" sz="1800" dirty="0">
                <a:solidFill>
                  <a:srgbClr val="202632"/>
                </a:solidFill>
              </a:rPr>
            </a:br>
            <a:r>
              <a:rPr lang="ko-KR" altLang="en-US" sz="1800" b="1" dirty="0">
                <a:solidFill>
                  <a:srgbClr val="0064FF"/>
                </a:solidFill>
              </a:rPr>
              <a:t>이미지</a:t>
            </a:r>
            <a:r>
              <a:rPr lang="en-US" altLang="ko-KR" sz="1800" b="1" dirty="0">
                <a:solidFill>
                  <a:srgbClr val="0064FF"/>
                </a:solidFill>
              </a:rPr>
              <a:t>-</a:t>
            </a:r>
            <a:r>
              <a:rPr lang="ko-KR" altLang="en-US" sz="1800" b="1" dirty="0">
                <a:solidFill>
                  <a:srgbClr val="0064FF"/>
                </a:solidFill>
              </a:rPr>
              <a:t>언어 </a:t>
            </a:r>
            <a:r>
              <a:rPr lang="en-US" altLang="ko-KR" sz="1800" b="1" dirty="0" err="1">
                <a:solidFill>
                  <a:srgbClr val="0064FF"/>
                </a:solidFill>
              </a:rPr>
              <a:t>pretaind</a:t>
            </a:r>
            <a:r>
              <a:rPr lang="en-US" altLang="ko-KR" sz="1800" b="1" dirty="0">
                <a:solidFill>
                  <a:srgbClr val="0064FF"/>
                </a:solidFill>
              </a:rPr>
              <a:t> model</a:t>
            </a:r>
            <a:r>
              <a:rPr lang="ko-KR" altLang="en-US" sz="1800" dirty="0">
                <a:solidFill>
                  <a:srgbClr val="202632"/>
                </a:solidFill>
              </a:rPr>
              <a:t>로</a:t>
            </a:r>
            <a:r>
              <a:rPr lang="en-US" altLang="ko-KR" sz="1800" dirty="0">
                <a:solidFill>
                  <a:srgbClr val="202632"/>
                </a:solidFill>
              </a:rPr>
              <a:t>, </a:t>
            </a:r>
            <a:br>
              <a:rPr lang="en-US" altLang="ko-KR" sz="1800" dirty="0">
                <a:solidFill>
                  <a:srgbClr val="202632"/>
                </a:solidFill>
              </a:rPr>
            </a:br>
            <a:r>
              <a:rPr lang="ko-KR" altLang="en-US" sz="1800" dirty="0">
                <a:solidFill>
                  <a:srgbClr val="202632"/>
                </a:solidFill>
              </a:rPr>
              <a:t>높은 </a:t>
            </a:r>
            <a:r>
              <a:rPr lang="ko-KR" altLang="en-US" sz="1800" dirty="0" err="1">
                <a:solidFill>
                  <a:srgbClr val="202632"/>
                </a:solidFill>
              </a:rPr>
              <a:t>제로샷</a:t>
            </a:r>
            <a:r>
              <a:rPr lang="ko-KR" altLang="en-US" sz="1800" dirty="0">
                <a:solidFill>
                  <a:srgbClr val="202632"/>
                </a:solidFill>
              </a:rPr>
              <a:t> 정확도를 보임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데이터 </a:t>
            </a:r>
            <a:r>
              <a:rPr lang="en-US" altLang="ko-KR" sz="1800" dirty="0">
                <a:solidFill>
                  <a:srgbClr val="202632"/>
                </a:solidFill>
              </a:rPr>
              <a:t>: </a:t>
            </a:r>
            <a:r>
              <a:rPr lang="ko-KR" altLang="en-US" sz="1800" dirty="0">
                <a:solidFill>
                  <a:srgbClr val="202632"/>
                </a:solidFill>
              </a:rPr>
              <a:t>유명 미술 작품을 모아둔</a:t>
            </a:r>
            <a:r>
              <a:rPr lang="en-US" altLang="ko-KR" sz="1800" dirty="0" err="1">
                <a:solidFill>
                  <a:srgbClr val="202632"/>
                </a:solidFill>
              </a:rPr>
              <a:t>WikiArt</a:t>
            </a:r>
            <a:r>
              <a:rPr lang="en-US" altLang="ko-KR" sz="1800" dirty="0">
                <a:solidFill>
                  <a:srgbClr val="202632"/>
                </a:solidFill>
              </a:rPr>
              <a:t> </a:t>
            </a:r>
            <a:r>
              <a:rPr lang="ko-KR" altLang="en-US" sz="1800" dirty="0">
                <a:solidFill>
                  <a:srgbClr val="202632"/>
                </a:solidFill>
              </a:rPr>
              <a:t>사이트에서 가져온 약 </a:t>
            </a:r>
            <a:r>
              <a:rPr lang="en-US" altLang="ko-KR" sz="1800" dirty="0">
                <a:solidFill>
                  <a:srgbClr val="202632"/>
                </a:solidFill>
              </a:rPr>
              <a:t>10</a:t>
            </a:r>
            <a:r>
              <a:rPr lang="ko-KR" altLang="en-US" sz="1800" dirty="0">
                <a:solidFill>
                  <a:srgbClr val="202632"/>
                </a:solidFill>
              </a:rPr>
              <a:t>만 장의 이미지 장르</a:t>
            </a:r>
            <a:r>
              <a:rPr lang="en-US" altLang="ko-KR" sz="1800" dirty="0">
                <a:solidFill>
                  <a:srgbClr val="202632"/>
                </a:solidFill>
              </a:rPr>
              <a:t>, </a:t>
            </a:r>
            <a:r>
              <a:rPr lang="ko-KR" altLang="en-US" sz="1800" dirty="0">
                <a:solidFill>
                  <a:srgbClr val="202632"/>
                </a:solidFill>
              </a:rPr>
              <a:t>화풍 데이터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lvl="1" algn="l">
              <a:lnSpc>
                <a:spcPct val="91000"/>
              </a:lnSpc>
            </a:pPr>
            <a:endParaRPr lang="en-US" altLang="ko-KR" sz="1800" dirty="0">
              <a:solidFill>
                <a:srgbClr val="202632"/>
              </a:solidFill>
            </a:endParaRPr>
          </a:p>
          <a:p>
            <a:pPr marL="342900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b="1" dirty="0">
                <a:solidFill>
                  <a:srgbClr val="0064FF"/>
                </a:solidFill>
              </a:rPr>
              <a:t>튜닝 결과</a:t>
            </a:r>
            <a:r>
              <a:rPr lang="en-US" altLang="ko-KR" sz="1800" b="1" dirty="0">
                <a:solidFill>
                  <a:srgbClr val="0064FF"/>
                </a:solidFill>
              </a:rPr>
              <a:t>(</a:t>
            </a:r>
            <a:r>
              <a:rPr lang="ko-KR" altLang="en-US" sz="1800" b="1" dirty="0">
                <a:solidFill>
                  <a:srgbClr val="0064FF"/>
                </a:solidFill>
              </a:rPr>
              <a:t>평균 정확도 </a:t>
            </a:r>
            <a:r>
              <a:rPr lang="en-US" altLang="ko-KR" sz="1800" b="1" dirty="0">
                <a:solidFill>
                  <a:srgbClr val="0064FF"/>
                </a:solidFill>
              </a:rPr>
              <a:t>/ </a:t>
            </a:r>
            <a:r>
              <a:rPr lang="ko-KR" altLang="en-US" sz="1800" b="1" dirty="0" err="1">
                <a:solidFill>
                  <a:srgbClr val="0064FF"/>
                </a:solidFill>
              </a:rPr>
              <a:t>재현율</a:t>
            </a:r>
            <a:r>
              <a:rPr lang="en-US" altLang="ko-KR" sz="1800" b="1" dirty="0">
                <a:solidFill>
                  <a:srgbClr val="0064FF"/>
                </a:solidFill>
              </a:rPr>
              <a:t>)</a:t>
            </a: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모델 </a:t>
            </a:r>
            <a:r>
              <a:rPr lang="en-US" altLang="ko-KR" sz="1800" dirty="0">
                <a:solidFill>
                  <a:srgbClr val="202632"/>
                </a:solidFill>
              </a:rPr>
              <a:t>A : 68.39% / 0.42</a:t>
            </a: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모델 </a:t>
            </a:r>
            <a:r>
              <a:rPr lang="en-US" altLang="ko-KR" sz="1800" dirty="0">
                <a:solidFill>
                  <a:srgbClr val="202632"/>
                </a:solidFill>
              </a:rPr>
              <a:t>B : 63.30% / 0.49</a:t>
            </a:r>
          </a:p>
          <a:p>
            <a:pPr marL="1257300" lvl="2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rgbClr val="202632"/>
                </a:solidFill>
              </a:rPr>
              <a:t>더 넓은 스펙트럼의 예술 양식을 이해할 수 있도록 모델 </a:t>
            </a:r>
            <a:r>
              <a:rPr lang="en-US" altLang="ko-KR" dirty="0">
                <a:solidFill>
                  <a:srgbClr val="202632"/>
                </a:solidFill>
              </a:rPr>
              <a:t>A </a:t>
            </a:r>
            <a:r>
              <a:rPr lang="ko-KR" altLang="en-US" dirty="0">
                <a:solidFill>
                  <a:srgbClr val="202632"/>
                </a:solidFill>
              </a:rPr>
              <a:t>손실 함수 가중치 조정</a:t>
            </a:r>
            <a:endParaRPr lang="en-US" altLang="ko-KR" dirty="0">
              <a:solidFill>
                <a:srgbClr val="202632"/>
              </a:solidFill>
            </a:endParaRP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모델 </a:t>
            </a:r>
            <a:r>
              <a:rPr lang="en-US" altLang="ko-KR" sz="1800" dirty="0">
                <a:solidFill>
                  <a:srgbClr val="202632"/>
                </a:solidFill>
              </a:rPr>
              <a:t>C : 69.99%</a:t>
            </a:r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endParaRPr lang="en-US" altLang="ko-KR" sz="1800" dirty="0"/>
          </a:p>
          <a:p>
            <a:pPr marL="800100" lvl="1" indent="-342900" algn="l">
              <a:lnSpc>
                <a:spcPct val="91000"/>
              </a:lnSpc>
              <a:buFont typeface="Wingdings" panose="05000000000000000000" pitchFamily="2" charset="2"/>
              <a:buChar char="l"/>
            </a:pPr>
            <a:endParaRPr lang="ko-KR" altLang="en-US" sz="1800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EAB9E44-D9D2-446A-6870-309DF0BB4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784EA42-89CD-D244-2104-6AE5C99BAA60}"/>
              </a:ext>
            </a:extLst>
          </p:cNvPr>
          <p:cNvCxnSpPr>
            <a:cxnSpLocks/>
          </p:cNvCxnSpPr>
          <p:nvPr/>
        </p:nvCxnSpPr>
        <p:spPr>
          <a:xfrm>
            <a:off x="11136519" y="-3092"/>
            <a:ext cx="881008" cy="4297114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원, 스크린샷, 블랙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D3A4D62-1ABB-08D3-E086-601AC4775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92" y="143468"/>
            <a:ext cx="1590468" cy="1590468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B4CF62-4B4D-77CF-522F-7A975EE6645A}"/>
              </a:ext>
            </a:extLst>
          </p:cNvPr>
          <p:cNvSpPr/>
          <p:nvPr/>
        </p:nvSpPr>
        <p:spPr>
          <a:xfrm>
            <a:off x="9882816" y="1669526"/>
            <a:ext cx="1169521" cy="427628"/>
          </a:xfrm>
          <a:prstGeom prst="roundRect">
            <a:avLst/>
          </a:prstGeom>
          <a:solidFill>
            <a:srgbClr val="006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AI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DAE468A-672F-654C-445C-6E5C6BE2EDDE}"/>
              </a:ext>
            </a:extLst>
          </p:cNvPr>
          <p:cNvSpPr/>
          <p:nvPr/>
        </p:nvSpPr>
        <p:spPr>
          <a:xfrm>
            <a:off x="9882816" y="2287028"/>
            <a:ext cx="1169521" cy="427628"/>
          </a:xfrm>
          <a:prstGeom prst="roundRect">
            <a:avLst/>
          </a:prstGeom>
          <a:solidFill>
            <a:srgbClr val="0064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2E8278D-A9E5-D127-E0CB-DD494E14454F}"/>
              </a:ext>
            </a:extLst>
          </p:cNvPr>
          <p:cNvSpPr/>
          <p:nvPr/>
        </p:nvSpPr>
        <p:spPr>
          <a:xfrm>
            <a:off x="9882816" y="2904530"/>
            <a:ext cx="1169521" cy="427628"/>
          </a:xfrm>
          <a:prstGeom prst="roundRect">
            <a:avLst/>
          </a:prstGeom>
          <a:solidFill>
            <a:srgbClr val="0064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DB</a:t>
            </a:r>
            <a:endParaRPr lang="ko-KR" altLang="en-US" dirty="0"/>
          </a:p>
        </p:txBody>
      </p:sp>
      <p:pic>
        <p:nvPicPr>
          <p:cNvPr id="19" name="그림 18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BC494DE-4A8A-F547-8C3E-367FE0144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489" y="3821892"/>
            <a:ext cx="4377524" cy="288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57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7138-9F00-8971-4CB5-68EB09962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0669D9C-C14C-6176-0036-DBF429166991}"/>
              </a:ext>
            </a:extLst>
          </p:cNvPr>
          <p:cNvCxnSpPr>
            <a:cxnSpLocks/>
          </p:cNvCxnSpPr>
          <p:nvPr/>
        </p:nvCxnSpPr>
        <p:spPr>
          <a:xfrm flipH="1">
            <a:off x="10668001" y="2860243"/>
            <a:ext cx="1523999" cy="2397557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4CB9892A-EDD7-6BEE-E228-34023219D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4760" y="704873"/>
            <a:ext cx="3355240" cy="1029063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사전 개발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655BCE46-4195-6239-DE48-42499C9F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8E9AEAE-297D-0857-9FFD-C6A09ED3BA4F}"/>
              </a:ext>
            </a:extLst>
          </p:cNvPr>
          <p:cNvCxnSpPr>
            <a:cxnSpLocks/>
          </p:cNvCxnSpPr>
          <p:nvPr/>
        </p:nvCxnSpPr>
        <p:spPr>
          <a:xfrm>
            <a:off x="11136519" y="-3092"/>
            <a:ext cx="881008" cy="4297114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원, 스크린샷, 블랙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F604CFB-5267-E961-C140-E3C7A5DC4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92" y="143468"/>
            <a:ext cx="1590468" cy="1590468"/>
          </a:xfrm>
          <a:prstGeom prst="rect">
            <a:avLst/>
          </a:prstGeom>
        </p:spPr>
      </p:pic>
      <p:sp>
        <p:nvSpPr>
          <p:cNvPr id="9" name="부제목 2">
            <a:extLst>
              <a:ext uri="{FF2B5EF4-FFF2-40B4-BE49-F238E27FC236}">
                <a16:creationId xmlns:a16="http://schemas.microsoft.com/office/drawing/2014/main" id="{561B1F3D-7076-72ED-C975-90CAAB35FA97}"/>
              </a:ext>
            </a:extLst>
          </p:cNvPr>
          <p:cNvSpPr txBox="1">
            <a:spLocks/>
          </p:cNvSpPr>
          <p:nvPr/>
        </p:nvSpPr>
        <p:spPr>
          <a:xfrm>
            <a:off x="2983071" y="1931650"/>
            <a:ext cx="4255929" cy="2773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l"/>
            </a:pPr>
            <a:r>
              <a:rPr lang="en-US" altLang="ko-KR" sz="1800" b="1" dirty="0">
                <a:solidFill>
                  <a:srgbClr val="0064FF"/>
                </a:solidFill>
              </a:rPr>
              <a:t>React</a:t>
            </a:r>
            <a:r>
              <a:rPr lang="ko-KR" altLang="en-US" sz="1800" b="1" dirty="0">
                <a:solidFill>
                  <a:srgbClr val="0064FF"/>
                </a:solidFill>
              </a:rPr>
              <a:t> </a:t>
            </a:r>
            <a:r>
              <a:rPr lang="en-US" altLang="ko-KR" sz="1800" b="1" dirty="0">
                <a:solidFill>
                  <a:srgbClr val="0064FF"/>
                </a:solidFill>
              </a:rPr>
              <a:t>Native</a:t>
            </a:r>
            <a:r>
              <a:rPr lang="ko-KR" altLang="en-US" sz="1800" b="1" dirty="0">
                <a:solidFill>
                  <a:srgbClr val="0064FF"/>
                </a:solidFill>
              </a:rPr>
              <a:t> 기반 </a:t>
            </a:r>
            <a:r>
              <a:rPr lang="ko-KR" altLang="en-US" sz="1800" b="1" dirty="0" err="1">
                <a:solidFill>
                  <a:srgbClr val="0064FF"/>
                </a:solidFill>
              </a:rPr>
              <a:t>앱개발</a:t>
            </a:r>
            <a:endParaRPr lang="en-US" altLang="ko-KR" sz="1800" b="1" dirty="0">
              <a:solidFill>
                <a:srgbClr val="0064FF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작품 감상 기록 및 </a:t>
            </a:r>
            <a:r>
              <a:rPr lang="ko-KR" altLang="en-US" sz="1800" dirty="0" err="1">
                <a:solidFill>
                  <a:srgbClr val="202632"/>
                </a:solidFill>
              </a:rPr>
              <a:t>별점</a:t>
            </a:r>
            <a:r>
              <a:rPr lang="ko-KR" altLang="en-US" sz="1800" dirty="0">
                <a:solidFill>
                  <a:srgbClr val="202632"/>
                </a:solidFill>
              </a:rPr>
              <a:t> 평가 시스템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소셜 네트워크 및 커뮤니티 구축 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en-US" altLang="ko-KR" sz="1800" dirty="0">
                <a:solidFill>
                  <a:srgbClr val="202632"/>
                </a:solidFill>
              </a:rPr>
              <a:t>My</a:t>
            </a:r>
            <a:r>
              <a:rPr lang="ko-KR" altLang="en-US" sz="1800" dirty="0">
                <a:solidFill>
                  <a:srgbClr val="202632"/>
                </a:solidFill>
              </a:rPr>
              <a:t> </a:t>
            </a:r>
            <a:r>
              <a:rPr lang="en-US" altLang="ko-KR" sz="1800" dirty="0">
                <a:solidFill>
                  <a:srgbClr val="202632"/>
                </a:solidFill>
              </a:rPr>
              <a:t>page</a:t>
            </a:r>
            <a:r>
              <a:rPr lang="ko-KR" altLang="en-US" sz="1800" dirty="0">
                <a:solidFill>
                  <a:srgbClr val="202632"/>
                </a:solidFill>
              </a:rPr>
              <a:t> 및 감상 데이터 결산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개인 갤러리 기능 구현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사용자 정의 태그 시스템</a:t>
            </a: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endParaRPr lang="ko-KR" altLang="en-US" sz="1800" dirty="0">
              <a:solidFill>
                <a:srgbClr val="0064FF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EB9DD05-9CDC-DCD4-13D1-A2F202657C94}"/>
              </a:ext>
            </a:extLst>
          </p:cNvPr>
          <p:cNvSpPr/>
          <p:nvPr/>
        </p:nvSpPr>
        <p:spPr>
          <a:xfrm>
            <a:off x="9882816" y="2287028"/>
            <a:ext cx="1169521" cy="427628"/>
          </a:xfrm>
          <a:prstGeom prst="roundRect">
            <a:avLst/>
          </a:prstGeom>
          <a:solidFill>
            <a:srgbClr val="006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437A8AF-2329-C00F-889F-60EE72542DC9}"/>
              </a:ext>
            </a:extLst>
          </p:cNvPr>
          <p:cNvSpPr/>
          <p:nvPr/>
        </p:nvSpPr>
        <p:spPr>
          <a:xfrm>
            <a:off x="9882816" y="2904530"/>
            <a:ext cx="1169521" cy="427628"/>
          </a:xfrm>
          <a:prstGeom prst="roundRect">
            <a:avLst/>
          </a:prstGeom>
          <a:solidFill>
            <a:srgbClr val="006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DB</a:t>
            </a:r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6521EF2-3805-75AB-614A-C4A2FC229C12}"/>
              </a:ext>
            </a:extLst>
          </p:cNvPr>
          <p:cNvSpPr/>
          <p:nvPr/>
        </p:nvSpPr>
        <p:spPr>
          <a:xfrm>
            <a:off x="9882816" y="1669526"/>
            <a:ext cx="1169521" cy="427628"/>
          </a:xfrm>
          <a:prstGeom prst="roundRect">
            <a:avLst/>
          </a:prstGeom>
          <a:solidFill>
            <a:srgbClr val="0064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AI</a:t>
            </a:r>
            <a:endParaRPr lang="ko-KR" altLang="en-US" dirty="0"/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85D64F75-1EAA-3D24-0D98-1F13EDC6DB77}"/>
              </a:ext>
            </a:extLst>
          </p:cNvPr>
          <p:cNvSpPr txBox="1">
            <a:spLocks/>
          </p:cNvSpPr>
          <p:nvPr/>
        </p:nvSpPr>
        <p:spPr>
          <a:xfrm>
            <a:off x="7384831" y="4106732"/>
            <a:ext cx="3892769" cy="2249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l"/>
            </a:pPr>
            <a:r>
              <a:rPr lang="en-US" altLang="ko-KR" sz="1800" dirty="0">
                <a:solidFill>
                  <a:srgbClr val="0064FF"/>
                </a:solidFill>
              </a:rPr>
              <a:t>My SQL </a:t>
            </a:r>
            <a:r>
              <a:rPr lang="ko-KR" altLang="en-US" sz="1800" dirty="0">
                <a:solidFill>
                  <a:srgbClr val="0064FF"/>
                </a:solidFill>
              </a:rPr>
              <a:t>기반 데이터베이스 구축</a:t>
            </a:r>
            <a:endParaRPr lang="en-US" altLang="ko-KR" sz="1800" dirty="0">
              <a:solidFill>
                <a:srgbClr val="0064FF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en-US" altLang="ko-KR" sz="1800" dirty="0">
                <a:solidFill>
                  <a:srgbClr val="202632"/>
                </a:solidFill>
              </a:rPr>
              <a:t>DB </a:t>
            </a:r>
            <a:r>
              <a:rPr lang="ko-KR" altLang="en-US" sz="1800" dirty="0">
                <a:solidFill>
                  <a:srgbClr val="202632"/>
                </a:solidFill>
              </a:rPr>
              <a:t>접근이 가능한 </a:t>
            </a:r>
            <a:br>
              <a:rPr lang="en-US" altLang="ko-KR" sz="1800" dirty="0">
                <a:solidFill>
                  <a:srgbClr val="202632"/>
                </a:solidFill>
              </a:rPr>
            </a:br>
            <a:r>
              <a:rPr lang="ko-KR" altLang="en-US" sz="1800" dirty="0" err="1">
                <a:solidFill>
                  <a:srgbClr val="202632"/>
                </a:solidFill>
              </a:rPr>
              <a:t>백엔드</a:t>
            </a:r>
            <a:r>
              <a:rPr lang="ko-KR" altLang="en-US" sz="1800" dirty="0">
                <a:solidFill>
                  <a:srgbClr val="202632"/>
                </a:solidFill>
              </a:rPr>
              <a:t> 서버 배포 완료</a:t>
            </a: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회원가입 시 저장할 </a:t>
            </a:r>
            <a:br>
              <a:rPr lang="en-US" altLang="ko-KR" sz="1800" dirty="0">
                <a:solidFill>
                  <a:srgbClr val="202632"/>
                </a:solidFill>
              </a:rPr>
            </a:br>
            <a:r>
              <a:rPr lang="en-US" altLang="ko-KR" sz="1800" dirty="0">
                <a:solidFill>
                  <a:srgbClr val="202632"/>
                </a:solidFill>
              </a:rPr>
              <a:t>User table </a:t>
            </a:r>
            <a:r>
              <a:rPr lang="ko-KR" altLang="en-US" sz="1800" dirty="0">
                <a:solidFill>
                  <a:srgbClr val="202632"/>
                </a:solidFill>
              </a:rPr>
              <a:t>구축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202632"/>
                </a:solidFill>
              </a:rPr>
              <a:t>커뮤니티 및 작품 저장 </a:t>
            </a:r>
            <a:br>
              <a:rPr lang="en-US" altLang="ko-KR" sz="1800" dirty="0">
                <a:solidFill>
                  <a:srgbClr val="202632"/>
                </a:solidFill>
              </a:rPr>
            </a:br>
            <a:r>
              <a:rPr lang="ko-KR" altLang="en-US" sz="1800" dirty="0">
                <a:solidFill>
                  <a:srgbClr val="202632"/>
                </a:solidFill>
              </a:rPr>
              <a:t>기능을 위한 </a:t>
            </a:r>
            <a:r>
              <a:rPr lang="en-US" altLang="ko-KR" sz="1800" dirty="0">
                <a:solidFill>
                  <a:srgbClr val="202632"/>
                </a:solidFill>
              </a:rPr>
              <a:t>Post table </a:t>
            </a:r>
            <a:r>
              <a:rPr lang="ko-KR" altLang="en-US" sz="1800" dirty="0">
                <a:solidFill>
                  <a:srgbClr val="202632"/>
                </a:solidFill>
              </a:rPr>
              <a:t>구축</a:t>
            </a:r>
            <a:endParaRPr lang="en-US" altLang="ko-KR" sz="1800" dirty="0">
              <a:solidFill>
                <a:srgbClr val="202632"/>
              </a:solidFill>
            </a:endParaRPr>
          </a:p>
          <a:p>
            <a:pPr marL="742950" lvl="1" indent="-285750" algn="l">
              <a:buFont typeface="Wingdings" panose="05000000000000000000" pitchFamily="2" charset="2"/>
              <a:buChar char="l"/>
            </a:pPr>
            <a:endParaRPr lang="ko-KR" altLang="en-US" sz="1800" dirty="0">
              <a:solidFill>
                <a:srgbClr val="0064FF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9D774D55-4745-0180-EC3F-227B1B861B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3" t="6725" r="31540" b="18891"/>
          <a:stretch>
            <a:fillRect/>
          </a:stretch>
        </p:blipFill>
        <p:spPr bwMode="auto">
          <a:xfrm>
            <a:off x="3700902" y="4059021"/>
            <a:ext cx="3613921" cy="1762404"/>
          </a:xfrm>
          <a:prstGeom prst="round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부제목 2">
            <a:extLst>
              <a:ext uri="{FF2B5EF4-FFF2-40B4-BE49-F238E27FC236}">
                <a16:creationId xmlns:a16="http://schemas.microsoft.com/office/drawing/2014/main" id="{149A254E-51A8-6573-4B2D-C13942EE235A}"/>
              </a:ext>
            </a:extLst>
          </p:cNvPr>
          <p:cNvSpPr txBox="1">
            <a:spLocks/>
          </p:cNvSpPr>
          <p:nvPr/>
        </p:nvSpPr>
        <p:spPr>
          <a:xfrm>
            <a:off x="3003164" y="2407590"/>
            <a:ext cx="4572402" cy="19494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§"/>
            </a:pPr>
            <a:endParaRPr lang="ko-KR" altLang="en-US" sz="1800" dirty="0">
              <a:solidFill>
                <a:srgbClr val="202632"/>
              </a:solidFill>
            </a:endParaRPr>
          </a:p>
        </p:txBody>
      </p:sp>
      <p:pic>
        <p:nvPicPr>
          <p:cNvPr id="22" name="MVP-app">
            <a:hlinkClick r:id="" action="ppaction://media"/>
            <a:extLst>
              <a:ext uri="{FF2B5EF4-FFF2-40B4-BE49-F238E27FC236}">
                <a16:creationId xmlns:a16="http://schemas.microsoft.com/office/drawing/2014/main" id="{037D68C8-D147-747C-938E-59F40F3332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0071" y="1883340"/>
            <a:ext cx="2413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62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2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7D99E-E8B8-38F6-7909-729A073A9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498F4A-43BC-6F41-AF28-FF3DF98F1A5A}"/>
              </a:ext>
            </a:extLst>
          </p:cNvPr>
          <p:cNvCxnSpPr>
            <a:cxnSpLocks/>
          </p:cNvCxnSpPr>
          <p:nvPr/>
        </p:nvCxnSpPr>
        <p:spPr>
          <a:xfrm flipH="1">
            <a:off x="10668001" y="2860243"/>
            <a:ext cx="1523999" cy="2397557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6F77D59F-F60E-4D6F-E6E2-3C7366A9C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4760" y="704873"/>
            <a:ext cx="3355240" cy="1029063"/>
          </a:xfrm>
        </p:spPr>
        <p:txBody>
          <a:bodyPr/>
          <a:lstStyle/>
          <a:p>
            <a:pPr algn="l"/>
            <a:r>
              <a:rPr lang="en-US" altLang="ko-KR" dirty="0"/>
              <a:t>Plan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96E42B9-3867-9CCC-BD2E-0BBEDC4E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D09DE-4D9C-4A68-9CAF-30553B21214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C65EA7C-9B87-DC0C-519C-35A656EE8EA2}"/>
              </a:ext>
            </a:extLst>
          </p:cNvPr>
          <p:cNvCxnSpPr>
            <a:cxnSpLocks/>
          </p:cNvCxnSpPr>
          <p:nvPr/>
        </p:nvCxnSpPr>
        <p:spPr>
          <a:xfrm>
            <a:off x="11136519" y="-3092"/>
            <a:ext cx="881008" cy="4297114"/>
          </a:xfrm>
          <a:prstGeom prst="line">
            <a:avLst/>
          </a:prstGeom>
          <a:ln cmpd="sng">
            <a:gradFill flip="none" rotWithShape="1">
              <a:gsLst>
                <a:gs pos="100000">
                  <a:schemeClr val="tx1">
                    <a:lumMod val="75000"/>
                  </a:schemeClr>
                </a:gs>
                <a:gs pos="0">
                  <a:schemeClr val="tx1">
                    <a:lumMod val="95000"/>
                  </a:schemeClr>
                </a:gs>
              </a:gsLst>
              <a:lin ang="10800000" scaled="1"/>
              <a:tileRect/>
            </a:gradFill>
            <a:prstDash val="solid"/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원, 스크린샷, 블랙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35D6280-5F2A-0B41-027F-CA3DF93C2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92" y="143468"/>
            <a:ext cx="1590468" cy="1590468"/>
          </a:xfrm>
          <a:prstGeom prst="rect">
            <a:avLst/>
          </a:prstGeom>
        </p:spPr>
      </p:pic>
      <p:sp>
        <p:nvSpPr>
          <p:cNvPr id="15" name="부제목 2">
            <a:extLst>
              <a:ext uri="{FF2B5EF4-FFF2-40B4-BE49-F238E27FC236}">
                <a16:creationId xmlns:a16="http://schemas.microsoft.com/office/drawing/2014/main" id="{A7706C76-0B90-F2ED-8A2A-D9FB1FA51725}"/>
              </a:ext>
            </a:extLst>
          </p:cNvPr>
          <p:cNvSpPr txBox="1">
            <a:spLocks/>
          </p:cNvSpPr>
          <p:nvPr/>
        </p:nvSpPr>
        <p:spPr>
          <a:xfrm>
            <a:off x="777502" y="4247419"/>
            <a:ext cx="5178798" cy="2397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rgbClr val="202632"/>
                </a:solidFill>
              </a:rPr>
              <a:t>장르</a:t>
            </a:r>
            <a:r>
              <a:rPr lang="en-US" altLang="ko-KR" dirty="0">
                <a:solidFill>
                  <a:srgbClr val="202632"/>
                </a:solidFill>
              </a:rPr>
              <a:t>/</a:t>
            </a:r>
            <a:r>
              <a:rPr lang="ko-KR" altLang="en-US" dirty="0">
                <a:solidFill>
                  <a:srgbClr val="202632"/>
                </a:solidFill>
              </a:rPr>
              <a:t>사조</a:t>
            </a:r>
            <a:r>
              <a:rPr lang="en-US" altLang="ko-KR" dirty="0">
                <a:solidFill>
                  <a:srgbClr val="202632"/>
                </a:solidFill>
              </a:rPr>
              <a:t>(</a:t>
            </a:r>
            <a:r>
              <a:rPr lang="ko-KR" altLang="en-US" dirty="0">
                <a:solidFill>
                  <a:srgbClr val="202632"/>
                </a:solidFill>
              </a:rPr>
              <a:t>화풍</a:t>
            </a:r>
            <a:r>
              <a:rPr lang="en-US" altLang="ko-KR" dirty="0">
                <a:solidFill>
                  <a:srgbClr val="202632"/>
                </a:solidFill>
              </a:rPr>
              <a:t>, Style) </a:t>
            </a:r>
            <a:r>
              <a:rPr lang="ko-KR" altLang="en-US" dirty="0">
                <a:solidFill>
                  <a:srgbClr val="202632"/>
                </a:solidFill>
              </a:rPr>
              <a:t>분류 바탕 작품 설명 텍스트 </a:t>
            </a:r>
            <a:r>
              <a:rPr lang="en-US" altLang="ko-KR" dirty="0">
                <a:solidFill>
                  <a:srgbClr val="0064FF"/>
                </a:solidFill>
              </a:rPr>
              <a:t>LLM </a:t>
            </a:r>
            <a:r>
              <a:rPr lang="ko-KR" altLang="en-US" dirty="0">
                <a:solidFill>
                  <a:srgbClr val="0064FF"/>
                </a:solidFill>
              </a:rPr>
              <a:t>프롬프트 튜닝</a:t>
            </a:r>
            <a:endParaRPr lang="en-US" altLang="ko-KR" dirty="0">
              <a:solidFill>
                <a:srgbClr val="0064FF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rgbClr val="202632"/>
                </a:solidFill>
              </a:rPr>
              <a:t>플랫폼</a:t>
            </a:r>
            <a:r>
              <a:rPr lang="en-US" altLang="ko-KR" dirty="0">
                <a:solidFill>
                  <a:srgbClr val="202632"/>
                </a:solidFill>
              </a:rPr>
              <a:t>(React Native)</a:t>
            </a:r>
            <a:r>
              <a:rPr lang="ko-KR" altLang="en-US" dirty="0">
                <a:solidFill>
                  <a:srgbClr val="202632"/>
                </a:solidFill>
              </a:rPr>
              <a:t>에서 </a:t>
            </a:r>
            <a:r>
              <a:rPr lang="en-US" altLang="ko-KR" dirty="0">
                <a:solidFill>
                  <a:srgbClr val="202632"/>
                </a:solidFill>
              </a:rPr>
              <a:t>AI </a:t>
            </a:r>
            <a:r>
              <a:rPr lang="ko-KR" altLang="en-US" dirty="0">
                <a:solidFill>
                  <a:srgbClr val="202632"/>
                </a:solidFill>
              </a:rPr>
              <a:t>결과물 받을 수 있도록 </a:t>
            </a:r>
            <a:r>
              <a:rPr lang="en-US" altLang="ko-KR" dirty="0">
                <a:solidFill>
                  <a:srgbClr val="202632"/>
                </a:solidFill>
              </a:rPr>
              <a:t>Backend </a:t>
            </a:r>
            <a:r>
              <a:rPr lang="ko-KR" altLang="en-US" dirty="0">
                <a:solidFill>
                  <a:srgbClr val="202632"/>
                </a:solidFill>
              </a:rPr>
              <a:t>연결</a:t>
            </a:r>
            <a:endParaRPr lang="en-US" altLang="ko-KR" dirty="0">
              <a:solidFill>
                <a:srgbClr val="202632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0064FF"/>
                </a:solidFill>
              </a:rPr>
              <a:t>Meta </a:t>
            </a:r>
            <a:r>
              <a:rPr lang="en-US" altLang="ko-KR" dirty="0" err="1">
                <a:solidFill>
                  <a:srgbClr val="0064FF"/>
                </a:solidFill>
              </a:rPr>
              <a:t>MusicGen</a:t>
            </a:r>
            <a:r>
              <a:rPr lang="ko-KR" altLang="en-US" dirty="0">
                <a:solidFill>
                  <a:srgbClr val="0064FF"/>
                </a:solidFill>
              </a:rPr>
              <a:t> </a:t>
            </a:r>
            <a:r>
              <a:rPr lang="en-US" altLang="ko-KR" dirty="0">
                <a:solidFill>
                  <a:srgbClr val="0064FF"/>
                </a:solidFill>
              </a:rPr>
              <a:t>AI</a:t>
            </a:r>
            <a:r>
              <a:rPr lang="ko-KR" altLang="en-US" dirty="0">
                <a:solidFill>
                  <a:srgbClr val="202632"/>
                </a:solidFill>
              </a:rPr>
              <a:t>에서 음악 생성될 수 있도록 하기</a:t>
            </a:r>
            <a:endParaRPr lang="ko-KR" altLang="en-US" dirty="0">
              <a:solidFill>
                <a:srgbClr val="0064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2778CF-3DEF-3271-33A9-F56548D8E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" t="8100" r="2170" b="8833"/>
          <a:stretch>
            <a:fillRect/>
          </a:stretch>
        </p:blipFill>
        <p:spPr bwMode="auto">
          <a:xfrm>
            <a:off x="447739" y="1782265"/>
            <a:ext cx="8513381" cy="208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FE7E99F-2BBB-908C-A333-A1CBDCD18166}"/>
              </a:ext>
            </a:extLst>
          </p:cNvPr>
          <p:cNvCxnSpPr>
            <a:cxnSpLocks/>
          </p:cNvCxnSpPr>
          <p:nvPr/>
        </p:nvCxnSpPr>
        <p:spPr>
          <a:xfrm>
            <a:off x="8765628" y="2900749"/>
            <a:ext cx="7693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51CAB2D-AE70-BB1A-D80F-FA083ADD0ED3}"/>
              </a:ext>
            </a:extLst>
          </p:cNvPr>
          <p:cNvSpPr/>
          <p:nvPr/>
        </p:nvSpPr>
        <p:spPr>
          <a:xfrm flipV="1">
            <a:off x="9534986" y="2274843"/>
            <a:ext cx="1767900" cy="1234831"/>
          </a:xfrm>
          <a:prstGeom prst="rect">
            <a:avLst/>
          </a:prstGeom>
          <a:solidFill>
            <a:srgbClr val="0064FF">
              <a:tint val="66000"/>
              <a:satMod val="160000"/>
            </a:srgbClr>
          </a:solidFill>
          <a:ln>
            <a:solidFill>
              <a:srgbClr val="006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0" name="Picture 2" descr="Meta's MusicGen Trained On 20,000 Hours Of Licensed Music, But Is It Any  Good? - Music 3.0 Music Industry Blog">
            <a:extLst>
              <a:ext uri="{FF2B5EF4-FFF2-40B4-BE49-F238E27FC236}">
                <a16:creationId xmlns:a16="http://schemas.microsoft.com/office/drawing/2014/main" id="{C19C7FBD-61F6-B12A-945B-7D75A14EB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8018" y="2403914"/>
            <a:ext cx="1561835" cy="102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F1E0842-5742-7BC8-4B64-29632138E8A6}"/>
              </a:ext>
            </a:extLst>
          </p:cNvPr>
          <p:cNvSpPr/>
          <p:nvPr/>
        </p:nvSpPr>
        <p:spPr>
          <a:xfrm>
            <a:off x="363558" y="2033436"/>
            <a:ext cx="4366994" cy="1891223"/>
          </a:xfrm>
          <a:prstGeom prst="roundRect">
            <a:avLst/>
          </a:prstGeom>
          <a:noFill/>
          <a:ln>
            <a:solidFill>
              <a:srgbClr val="2026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D0606A8-3685-445F-457E-A39B51F3BD7C}"/>
              </a:ext>
            </a:extLst>
          </p:cNvPr>
          <p:cNvSpPr/>
          <p:nvPr/>
        </p:nvSpPr>
        <p:spPr>
          <a:xfrm>
            <a:off x="3390900" y="1801888"/>
            <a:ext cx="1136342" cy="427628"/>
          </a:xfrm>
          <a:prstGeom prst="roundRect">
            <a:avLst/>
          </a:prstGeom>
          <a:solidFill>
            <a:schemeClr val="bg1"/>
          </a:solidFill>
          <a:ln>
            <a:solidFill>
              <a:srgbClr val="2026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202632"/>
                </a:solidFill>
              </a:rPr>
              <a:t>사전개발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AC437561-B214-C9A0-058D-D90727081EC6}"/>
              </a:ext>
            </a:extLst>
          </p:cNvPr>
          <p:cNvSpPr/>
          <p:nvPr/>
        </p:nvSpPr>
        <p:spPr>
          <a:xfrm>
            <a:off x="4866976" y="1799999"/>
            <a:ext cx="6550323" cy="1986647"/>
          </a:xfrm>
          <a:prstGeom prst="roundRect">
            <a:avLst/>
          </a:prstGeom>
          <a:noFill/>
          <a:ln>
            <a:solidFill>
              <a:srgbClr val="006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FC70D6-CC86-4507-EAC8-1EAAE7EF6D85}"/>
              </a:ext>
            </a:extLst>
          </p:cNvPr>
          <p:cNvSpPr/>
          <p:nvPr/>
        </p:nvSpPr>
        <p:spPr>
          <a:xfrm>
            <a:off x="9495384" y="1568450"/>
            <a:ext cx="1704469" cy="449205"/>
          </a:xfrm>
          <a:prstGeom prst="roundRect">
            <a:avLst/>
          </a:prstGeom>
          <a:solidFill>
            <a:schemeClr val="bg1"/>
          </a:solidFill>
          <a:ln>
            <a:solidFill>
              <a:srgbClr val="006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64FF"/>
                </a:solidFill>
              </a:rPr>
              <a:t>SMARTHON</a:t>
            </a:r>
            <a:endParaRPr lang="ko-KR" altLang="en-US" b="1" dirty="0">
              <a:solidFill>
                <a:srgbClr val="0064FF"/>
              </a:solidFill>
            </a:endParaRPr>
          </a:p>
        </p:txBody>
      </p:sp>
      <p:sp>
        <p:nvSpPr>
          <p:cNvPr id="29" name="부제목 2">
            <a:extLst>
              <a:ext uri="{FF2B5EF4-FFF2-40B4-BE49-F238E27FC236}">
                <a16:creationId xmlns:a16="http://schemas.microsoft.com/office/drawing/2014/main" id="{3A299F9A-00DB-7E87-F92C-B40AB34782A4}"/>
              </a:ext>
            </a:extLst>
          </p:cNvPr>
          <p:cNvSpPr txBox="1">
            <a:spLocks/>
          </p:cNvSpPr>
          <p:nvPr/>
        </p:nvSpPr>
        <p:spPr>
          <a:xfrm>
            <a:off x="6602584" y="4792486"/>
            <a:ext cx="3816351" cy="1594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altLang="ko-KR" sz="1800" dirty="0">
                <a:solidFill>
                  <a:srgbClr val="0064FF"/>
                </a:solidFill>
              </a:rPr>
              <a:t>26.02.02</a:t>
            </a:r>
            <a:r>
              <a:rPr lang="ko-KR" altLang="en-US" sz="1800" dirty="0">
                <a:solidFill>
                  <a:srgbClr val="0064FF"/>
                </a:solidFill>
              </a:rPr>
              <a:t>까지 산출물 제출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A58198B1-A5D7-D012-EF88-E0D453896470}"/>
              </a:ext>
            </a:extLst>
          </p:cNvPr>
          <p:cNvSpPr/>
          <p:nvPr/>
        </p:nvSpPr>
        <p:spPr>
          <a:xfrm>
            <a:off x="6602584" y="4247419"/>
            <a:ext cx="3816351" cy="449205"/>
          </a:xfrm>
          <a:prstGeom prst="roundRect">
            <a:avLst/>
          </a:prstGeom>
          <a:solidFill>
            <a:schemeClr val="bg1"/>
          </a:solidFill>
          <a:ln>
            <a:solidFill>
              <a:srgbClr val="0064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64FF"/>
                </a:solidFill>
              </a:rPr>
              <a:t>사물인터넷 플랫폼 개발자 챌린지</a:t>
            </a:r>
          </a:p>
        </p:txBody>
      </p:sp>
    </p:spTree>
    <p:extLst>
      <p:ext uri="{BB962C8B-B14F-4D97-AF65-F5344CB8AC3E}">
        <p14:creationId xmlns:p14="http://schemas.microsoft.com/office/powerpoint/2010/main" val="3455172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Spoqa Han Sans Set1">
      <a:majorFont>
        <a:latin typeface="Spoqa Han Sans Neo Medium"/>
        <a:ea typeface="Spoqa Han Sans Neo Medium"/>
        <a:cs typeface=""/>
      </a:majorFont>
      <a:minorFont>
        <a:latin typeface="Spoqa Han Sans Neo"/>
        <a:ea typeface="Spoqa Han Sans Ne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246</Words>
  <Application>Microsoft Office PowerPoint</Application>
  <PresentationFormat>와이드스크린</PresentationFormat>
  <Paragraphs>50</Paragraphs>
  <Slides>5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Spoqa Han Sans Neo</vt:lpstr>
      <vt:lpstr>Spoqa Han Sans Neo Medium</vt:lpstr>
      <vt:lpstr>맑은 고딕</vt:lpstr>
      <vt:lpstr>을유1945</vt:lpstr>
      <vt:lpstr>Arial</vt:lpstr>
      <vt:lpstr>Cambria</vt:lpstr>
      <vt:lpstr>Wingdings</vt:lpstr>
      <vt:lpstr>Office 테마</vt:lpstr>
      <vt:lpstr>3rd SMARTHON 사전개발발표</vt:lpstr>
      <vt:lpstr>개발배경</vt:lpstr>
      <vt:lpstr>사전 개발</vt:lpstr>
      <vt:lpstr>사전 개발</vt:lpstr>
      <vt:lpstr>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조윤정</dc:creator>
  <cp:lastModifiedBy>조윤정</cp:lastModifiedBy>
  <cp:revision>9</cp:revision>
  <dcterms:created xsi:type="dcterms:W3CDTF">2026-01-20T10:50:06Z</dcterms:created>
  <dcterms:modified xsi:type="dcterms:W3CDTF">2026-01-20T14:03:13Z</dcterms:modified>
</cp:coreProperties>
</file>

<file path=docProps/thumbnail.jpeg>
</file>